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71" r:id="rId13"/>
    <p:sldId id="266" r:id="rId14"/>
    <p:sldId id="269" r:id="rId15"/>
    <p:sldId id="270" r:id="rId16"/>
    <p:sldId id="267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 autoAdjust="0"/>
    <p:restoredTop sz="93447" autoAdjust="0"/>
  </p:normalViewPr>
  <p:slideViewPr>
    <p:cSldViewPr snapToGrid="0">
      <p:cViewPr varScale="1">
        <p:scale>
          <a:sx n="59" d="100"/>
          <a:sy n="59" d="100"/>
        </p:scale>
        <p:origin x="10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Đầu trang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Chỗ dành sẵn cho Ngày tháng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8F1D2-570B-4DC7-AE8A-E9EBEC83F802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4" name="Chỗ dành sẵn cho Hình ảnh của Bản chiế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Chỗ dành sẵn cho Ghi chú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/>
          </a:p>
        </p:txBody>
      </p:sp>
      <p:sp>
        <p:nvSpPr>
          <p:cNvPr id="6" name="Chỗ dành sẵn cho Chân trang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Chỗ dành sẵn cho Số hiệu Bản chiế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121F9-CFDE-44CF-8E67-B4BB780905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235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43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656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  <a:p>
            <a:endParaRPr lang="en-US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77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43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50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50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11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73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444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/>
              <a:t>Lưu ý: các đề thi mẫu đều chỉ mang tính chất tham khảo.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121F9-CFDE-44CF-8E67-B4BB7809057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77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8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grpSp>
        <p:nvGrpSpPr>
          <p:cNvPr id="7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grpSp>
        <p:nvGrpSpPr>
          <p:cNvPr id="7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grpSp>
        <p:nvGrpSpPr>
          <p:cNvPr id="7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grpSp>
        <p:nvGrpSpPr>
          <p:cNvPr id="8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grpSp>
        <p:nvGrpSpPr>
          <p:cNvPr id="7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grpSp>
        <p:nvGrpSpPr>
          <p:cNvPr id="8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grpSp>
        <p:nvGrpSpPr>
          <p:cNvPr id="10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grpSp>
        <p:nvGrpSpPr>
          <p:cNvPr id="6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grpSp>
        <p:nvGrpSpPr>
          <p:cNvPr id="8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grpSp>
        <p:nvGrpSpPr>
          <p:cNvPr id="8" name="Graphic 185"/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t>12/26/2023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" descr="Ảnh có chứa bầu trời, mây, màu xanh lam, ảnh chụp màn hình&#10;&#10;Mô tả được tạo tự động"/>
          <p:cNvPicPr>
            <a:picLocks noChangeAspect="1"/>
          </p:cNvPicPr>
          <p:nvPr/>
        </p:nvPicPr>
        <p:blipFill rotWithShape="1">
          <a:blip r:embed="rId2"/>
          <a:srcRect l="9311" r="5647" b="-2"/>
          <a:stretch>
            <a:fillRect/>
          </a:stretch>
        </p:blipFill>
        <p:spPr>
          <a:xfrm>
            <a:off x="1291634" y="1148747"/>
            <a:ext cx="4793260" cy="4227387"/>
          </a:xfrm>
          <a:prstGeom prst="rect">
            <a:avLst/>
          </a:prstGeom>
          <a:ln w="28575">
            <a:noFill/>
          </a:ln>
        </p:spPr>
      </p:pic>
      <p:grpSp>
        <p:nvGrpSpPr>
          <p:cNvPr id="46" name="Group 45"/>
          <p:cNvGrpSpPr>
            <a:grpSpLocks noGrp="1" noUngrp="1" noRot="1" noChangeAspect="1" noMove="1" noResize="1"/>
          </p:cNvGrpSpPr>
          <p:nvPr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47" name="Rectangle 46"/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50" name="Rectangle 4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êu đề 1"/>
          <p:cNvSpPr>
            <a:spLocks noGrp="1"/>
          </p:cNvSpPr>
          <p:nvPr>
            <p:ph type="ctrTitle"/>
          </p:nvPr>
        </p:nvSpPr>
        <p:spPr>
          <a:xfrm>
            <a:off x="7012305" y="658495"/>
            <a:ext cx="4203065" cy="3724275"/>
          </a:xfrm>
        </p:spPr>
        <p:txBody>
          <a:bodyPr>
            <a:normAutofit/>
          </a:bodyPr>
          <a:lstStyle/>
          <a:p>
            <a:r>
              <a:rPr lang="en-US"/>
              <a:t>Nhập môn lập trình</a:t>
            </a:r>
          </a:p>
        </p:txBody>
      </p:sp>
      <p:sp>
        <p:nvSpPr>
          <p:cNvPr id="3" name="Tiêu đề phụ 2"/>
          <p:cNvSpPr>
            <a:spLocks noGrp="1"/>
          </p:cNvSpPr>
          <p:nvPr>
            <p:ph type="subTitle" idx="1"/>
          </p:nvPr>
        </p:nvSpPr>
        <p:spPr>
          <a:xfrm>
            <a:off x="7012297" y="4475155"/>
            <a:ext cx="4203323" cy="1143291"/>
          </a:xfrm>
        </p:spPr>
        <p:txBody>
          <a:bodyPr>
            <a:normAutofit/>
          </a:bodyPr>
          <a:lstStyle/>
          <a:p>
            <a:r>
              <a:rPr lang="en-US"/>
              <a:t>Buổi 3 </a:t>
            </a:r>
          </a:p>
        </p:txBody>
      </p:sp>
      <p:sp>
        <p:nvSpPr>
          <p:cNvPr id="52" name="Graphic 2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4" name="Graphic 2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56" name="Freeform: Shape 5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8" name="Freeform: Shape 5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0" name="Oval 5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2" name="Oval 6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4" name="Graphic 185"/>
          <p:cNvGrpSpPr>
            <a:grpSpLocks noGrp="1" noUngrp="1" noRot="1" noChangeAspect="1" noMove="1" noResize="1"/>
          </p:cNvGrpSpPr>
          <p:nvPr/>
        </p:nvGrpSpPr>
        <p:grpSpPr>
          <a:xfrm>
            <a:off x="3959160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65" name="Freeform: Shape 64"/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/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/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/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B46CCAD-4AE8-467D-11BE-306299D4D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tập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C67DDDC-3B03-136B-49A6-5D4C09E41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237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Chuẩn hóa chuỗi nhập vào. Ví dụ: “  Dai    hoc    nhA    traNG   ”.  Chuỗi sau khi chuẩn hóa: “Dai Hoc Nha Trang”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Viết hàm nhận vào một chuỗi s và xuất các từ trên các dòng liên tiếp.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Viết chương trình sắp xếp các kí tự trong chuỗi theo thứ tự tăng dần.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Không sử dụng thư viện, hãy viết lại các hàm strrev, strlwr.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Viết hàm tìm từ có chiều dài lớn nhất và xuất ra màn hình từ đó với độ dài tương ứng.</a:t>
            </a:r>
          </a:p>
        </p:txBody>
      </p:sp>
    </p:spTree>
    <p:extLst>
      <p:ext uri="{BB962C8B-B14F-4D97-AF65-F5344CB8AC3E}">
        <p14:creationId xmlns:p14="http://schemas.microsoft.com/office/powerpoint/2010/main" val="2670306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7BC06F7-EF8F-A662-0044-3684E38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5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2934923-2D80-6002-0114-BA8CFB6EA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for(int i = 0; i &lt;= strlen(a); i++){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if(a[i] != ' ' &amp;&amp; a[i] != '\0')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    	b[j++] = a[i];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	else{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    b[j] = '\0';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    if(strlen(b) &gt; maxlength){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        strcpy(c, b);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        maxlength = strlen(b);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    }</a:t>
            </a:r>
          </a:p>
        </p:txBody>
      </p:sp>
    </p:spTree>
    <p:extLst>
      <p:ext uri="{BB962C8B-B14F-4D97-AF65-F5344CB8AC3E}">
        <p14:creationId xmlns:p14="http://schemas.microsoft.com/office/powerpoint/2010/main" val="2558082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7BC06F7-EF8F-A662-0044-3684E382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Bài 5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2934923-2D80-6002-0114-BA8CFB6EA8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	j = 0;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puts(c);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printf("%d ",maxlength);</a:t>
            </a:r>
          </a:p>
        </p:txBody>
      </p:sp>
    </p:spTree>
    <p:extLst>
      <p:ext uri="{BB962C8B-B14F-4D97-AF65-F5344CB8AC3E}">
        <p14:creationId xmlns:p14="http://schemas.microsoft.com/office/powerpoint/2010/main" val="1319384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7251024-C618-A58E-2185-179E09F87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Đề thi mẫu 1 (chuỗi)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020B454-6CD7-FE14-2533-79FD3EE77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Viết chương trình nhập vào một chuỗi và thực hiện các yêu cầu sau: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ra chuỗi vừa nhập và độ dài của chuỗi.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0.5đ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Viết hàm đếm số lượng các kí tự là chữ cái xuất hiện trong chuỗi (nếu có).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1.0đ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ra các từ trong chuỗi, mỗi từ nằm trên một dòng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iết hàm tìm từ có chiều dài lớn nhất trong chuỗi, xuất ra màn hình từ đó và độ dài tương ứng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1.0đ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iết hàm kiểm tra xem một chuỗi mới nhập vào có nằm trong chuỗi đã nhập ở trên không? Lưu ý: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không sử dụng thư viện có sẵn (hàm strstr) (</a:t>
            </a:r>
            <a:r>
              <a:rPr lang="vi-VN" i="1">
                <a:latin typeface="Times New Roman" panose="02020603050405020304" pitchFamily="18" charset="0"/>
                <a:cs typeface="Times New Roman" panose="02020603050405020304" pitchFamily="18" charset="0"/>
              </a:rPr>
              <a:t>1.0đ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2296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A64CA0E-B2C3-32C0-7713-022C3554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e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B158ABF-BFEB-7355-A52D-C2693261B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void CauE(char str[]){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char s[100]; gets(s);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int cnt = 0;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for(int i = 0; str[i] != '\0'; i++){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int pos;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if(str[i] == s[0]){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pos = i;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cnt++;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234084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0A64CA0E-B2C3-32C0-7713-022C3554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e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B158ABF-BFEB-7355-A52D-C2693261B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652" y="1354472"/>
            <a:ext cx="10515600" cy="5503528"/>
          </a:xfrm>
        </p:spPr>
        <p:txBody>
          <a:bodyPr/>
          <a:lstStyle/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for(int j = 1; s[j] != '\0'; j++){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if(str[++pos] == s[j])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	cnt++;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if(cnt == strlen(s))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printf("Yes");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else	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printf("No"); }</a:t>
            </a:r>
          </a:p>
        </p:txBody>
      </p:sp>
    </p:spTree>
    <p:extLst>
      <p:ext uri="{BB962C8B-B14F-4D97-AF65-F5344CB8AC3E}">
        <p14:creationId xmlns:p14="http://schemas.microsoft.com/office/powerpoint/2010/main" val="145986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2787C4C0-A6B9-F32E-3A64-B2F954E9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Đề thi mẫu 2 (chuỗi)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C364741-7ABC-1B36-379C-C6DB89809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Viết chương trình nhập vào một chuỗi và thực hiện các yêu cầu sau: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ra chuỗi vừa nhập và độ dài của chuỗi.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Đếm các kí tự nguyên âm thường và in ra lại chuỗi sau khi in hoa các kí tự nguyên âm. Ví dụ: hello -&gt; 2 hEllO.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Chuẩn hóa chuỗi (ví dụ: “  cOng nghE  thonG     tin”, chuỗi sau khi chuẩn hóa: “Cong Nghe Thong Tin”).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Xuất ra màn hình 2 từ cuối cùng trong chuỗi.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93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FADF3DF-36BE-3F9A-A990-53811729E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d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E057233-5DA6-808A-089C-30A9060E7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char temp[100];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xoaktt(str);	//giả sử hàm xóa khoảng trắng thừa đã có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int memory = 0;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int demspace = 0;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for(int i=strlen(str)-1; i&gt;=0; i--){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if(str[i] == ' '){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demspace++;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if(demspace == 2){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</a:t>
            </a:r>
          </a:p>
        </p:txBody>
      </p:sp>
    </p:spTree>
    <p:extLst>
      <p:ext uri="{BB962C8B-B14F-4D97-AF65-F5344CB8AC3E}">
        <p14:creationId xmlns:p14="http://schemas.microsoft.com/office/powerpoint/2010/main" val="3927117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FADF3DF-36BE-3F9A-A990-53811729E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d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E057233-5DA6-808A-089C-30A9060E7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		</a:t>
            </a:r>
            <a:r>
              <a:rPr lang="en-US" sz="2300">
                <a:latin typeface="Consolas" panose="020B0609020204030204" pitchFamily="49" charset="0"/>
              </a:rPr>
              <a:t>	memory = i;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break;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}	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for(int i=0; i&lt;memory; i++)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temp[i] = str[i];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temp[memory] = ‘\0’;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puts(temp);</a:t>
            </a:r>
          </a:p>
        </p:txBody>
      </p:sp>
    </p:spTree>
    <p:extLst>
      <p:ext uri="{BB962C8B-B14F-4D97-AF65-F5344CB8AC3E}">
        <p14:creationId xmlns:p14="http://schemas.microsoft.com/office/powerpoint/2010/main" val="28083646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5954D2E-507C-4542-53DB-1E55719AC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Đề thi mẫu 3 (chuỗi)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132DA69-08D5-057B-63EF-91A162164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Viết chương trình nhập vào một chuỗi và thực hiện các yêu cầu sau: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ra chuỗi vừa nhập và độ dài của chuỗi.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0.5đ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Đếm xem có bao nhiêu kí tự là số trong chuỗi vừa nhập.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0.5đ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 ra màn hình từng kí tự cách nhau bằng khoảng trắng. Trường hợp kí tự là khoảng trắng thì không cần in thêm khoảng trắng.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Viết hàm kiểm tra xem 2 chuỗi nhập từ bàn phím có bằng nhau không?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1.5đ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971550" lvl="1" indent="-514350">
              <a:buFont typeface="+mj-lt"/>
              <a:buAutoNum type="alphaLcParenR"/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In ra màn hình theo thứ tự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ần suất xuất hiện của các kí tự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oa, thường, chữ số, kí tự đặc biệt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trừ các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kí tự khoảng trắng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1đ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vi-V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lphaLcParenR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lphaLcParenR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buFont typeface="+mj-lt"/>
              <a:buAutoNum type="alphaLcParenR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9632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ideo 6" descr="Swirling Pattern">
            <a:extLst>
              <a:ext uri="{FF2B5EF4-FFF2-40B4-BE49-F238E27FC236}">
                <a16:creationId xmlns:a16="http://schemas.microsoft.com/office/drawing/2014/main" id="{9E1F7B56-4EC8-4FB0-1347-F474DB724D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êu đề 3">
            <a:extLst>
              <a:ext uri="{FF2B5EF4-FFF2-40B4-BE49-F238E27FC236}">
                <a16:creationId xmlns:a16="http://schemas.microsoft.com/office/drawing/2014/main" id="{8363B48E-4325-AAFF-247C-2C1E8AFA5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string</a:t>
            </a:r>
          </a:p>
        </p:txBody>
      </p:sp>
      <p:sp>
        <p:nvSpPr>
          <p:cNvPr id="5" name="Tiêu đề phụ 4">
            <a:extLst>
              <a:ext uri="{FF2B5EF4-FFF2-40B4-BE49-F238E27FC236}">
                <a16:creationId xmlns:a16="http://schemas.microsoft.com/office/drawing/2014/main" id="{DD25C3D1-9D43-F9AB-5A80-AB70C4228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anchor="b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023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3033E5D-6F1B-DC94-27F9-940D3965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e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7C37FE6-958E-FE65-E4AD-571C41E32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void CauE(char str[]){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for(int i = 0; str[i] != '\0'; i++){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if(str[i] == ' '){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strcpy(&amp;str[i], &amp;str[i+1]);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i--;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523136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3033E5D-6F1B-DC94-27F9-940D3965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e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7C37FE6-958E-FE65-E4AD-571C41E32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for(int i = 0; str[i] != '\0'; i++){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int cnt = 1;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for(int j = i + 1; str[j] != '\0'; j++){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if(str[i] == str[j]){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cnt++;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strcpy(&amp;str[j], &amp;str[j+1]);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	j--;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12789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3033E5D-6F1B-DC94-27F9-940D3965B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Câu e (tham khảo)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D7C37FE6-958E-FE65-E4AD-571C41E32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	</a:t>
            </a:r>
            <a:r>
              <a:rPr lang="en-US" sz="2300">
                <a:latin typeface="Consolas" panose="020B0609020204030204" pitchFamily="49" charset="0"/>
              </a:rPr>
              <a:t>printf("%c %d\n", str[i], cnt);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300">
                <a:latin typeface="Consolas" panose="020B0609020204030204" pitchFamily="49" charset="0"/>
              </a:rPr>
              <a:t>}		</a:t>
            </a:r>
          </a:p>
        </p:txBody>
      </p:sp>
    </p:spTree>
    <p:extLst>
      <p:ext uri="{BB962C8B-B14F-4D97-AF65-F5344CB8AC3E}">
        <p14:creationId xmlns:p14="http://schemas.microsoft.com/office/powerpoint/2010/main" val="2383207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eroplane taking off against dramatic sky">
            <a:extLst>
              <a:ext uri="{FF2B5EF4-FFF2-40B4-BE49-F238E27FC236}">
                <a16:creationId xmlns:a16="http://schemas.microsoft.com/office/drawing/2014/main" id="{AB50E634-7E5C-F99C-C18D-45D10D8EB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1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êu đề 3">
            <a:extLst>
              <a:ext uri="{FF2B5EF4-FFF2-40B4-BE49-F238E27FC236}">
                <a16:creationId xmlns:a16="http://schemas.microsoft.com/office/drawing/2014/main" id="{BFC6304F-8E15-E9E1-8370-0C9E26FF2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200">
                <a:solidFill>
                  <a:srgbClr val="FFFFFF"/>
                </a:solidFill>
              </a:rPr>
              <a:t>Goodbye and best wishes for u ^^</a:t>
            </a:r>
          </a:p>
        </p:txBody>
      </p:sp>
    </p:spTree>
    <p:extLst>
      <p:ext uri="{BB962C8B-B14F-4D97-AF65-F5344CB8AC3E}">
        <p14:creationId xmlns:p14="http://schemas.microsoft.com/office/powerpoint/2010/main" val="1870899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42D1B7-DFBC-8576-AC17-7B06526A6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Khái niệm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7A11CC7C-CC4B-3F25-70C3-B38B26350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Kiểu </a:t>
            </a:r>
            <a:r>
              <a:rPr lang="en-US">
                <a:solidFill>
                  <a:srgbClr val="FF0000"/>
                </a:solidFill>
              </a:rPr>
              <a:t>char </a:t>
            </a:r>
            <a:r>
              <a:rPr lang="en-US"/>
              <a:t>chỉ chứa được một kí tự. Để lưu trữ một chuỗi (nhiều kí tự) ta sử dụng </a:t>
            </a:r>
            <a:r>
              <a:rPr lang="en-US">
                <a:solidFill>
                  <a:srgbClr val="FF0000"/>
                </a:solidFill>
              </a:rPr>
              <a:t>mảng </a:t>
            </a:r>
            <a:r>
              <a:rPr lang="en-US"/>
              <a:t>(một chiều) các kí tự, mảng này gọi là chuỗi.</a:t>
            </a:r>
          </a:p>
          <a:p>
            <a:r>
              <a:rPr lang="en-US"/>
              <a:t>Chuỗi là một dãy các ki tự kết thúc bằng kí tự ‘</a:t>
            </a:r>
            <a:r>
              <a:rPr lang="en-US">
                <a:solidFill>
                  <a:srgbClr val="FF0000"/>
                </a:solidFill>
              </a:rPr>
              <a:t>\0</a:t>
            </a:r>
            <a:r>
              <a:rPr lang="en-US"/>
              <a:t>’ (</a:t>
            </a:r>
            <a:r>
              <a:rPr lang="en-US">
                <a:solidFill>
                  <a:srgbClr val="FF0000"/>
                </a:solidFill>
              </a:rPr>
              <a:t>null</a:t>
            </a:r>
            <a:r>
              <a:rPr lang="en-US"/>
              <a:t>).</a:t>
            </a:r>
          </a:p>
          <a:p>
            <a:r>
              <a:rPr lang="en-US">
                <a:solidFill>
                  <a:srgbClr val="FF0000"/>
                </a:solidFill>
              </a:rPr>
              <a:t>Độ dài chuỗi </a:t>
            </a:r>
            <a:r>
              <a:rPr lang="en-US"/>
              <a:t>= </a:t>
            </a:r>
            <a:r>
              <a:rPr lang="en-US">
                <a:solidFill>
                  <a:srgbClr val="FF0000"/>
                </a:solidFill>
              </a:rPr>
              <a:t>kích thước mảng – 1</a:t>
            </a:r>
          </a:p>
          <a:p>
            <a:r>
              <a:rPr lang="en-US"/>
              <a:t>Được khởi tạo </a:t>
            </a:r>
            <a:r>
              <a:rPr lang="en-US">
                <a:solidFill>
                  <a:srgbClr val="FF0000"/>
                </a:solidFill>
              </a:rPr>
              <a:t>như mảng thông thường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8166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4DC9438-EBE9-39A0-7477-509F9356A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Nhập chuỗi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724F0CA-8E92-655F-71C2-F132CBB10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FF0000"/>
                </a:solidFill>
              </a:rPr>
              <a:t>*Lưu ý: Phải khai báo thư viện &lt;string.h&gt; để sử dụng các hàm xử lí chuỗi.</a:t>
            </a:r>
          </a:p>
          <a:p>
            <a:r>
              <a:rPr lang="en-US"/>
              <a:t>C1: Sử dụng hàm scanf với đặc tả “</a:t>
            </a:r>
            <a:r>
              <a:rPr lang="en-US">
                <a:solidFill>
                  <a:srgbClr val="FF0000"/>
                </a:solidFill>
              </a:rPr>
              <a:t>%s</a:t>
            </a:r>
            <a:r>
              <a:rPr lang="en-US"/>
              <a:t>”. Hàm này chỉ nhận các kí tự từ bàn phím đến khi gặp kí tự khoảng trắng hoặc kí tự xuống dòng. (</a:t>
            </a:r>
            <a:r>
              <a:rPr lang="en-US">
                <a:solidFill>
                  <a:srgbClr val="FF0000"/>
                </a:solidFill>
              </a:rPr>
              <a:t>Không khuyến khích dùng cách này</a:t>
            </a:r>
            <a:r>
              <a:rPr lang="en-US"/>
              <a:t>)</a:t>
            </a:r>
          </a:p>
          <a:p>
            <a:r>
              <a:rPr lang="en-US"/>
              <a:t>C2: Sử dụng hàm </a:t>
            </a:r>
            <a:r>
              <a:rPr lang="en-US">
                <a:solidFill>
                  <a:srgbClr val="FF0000"/>
                </a:solidFill>
              </a:rPr>
              <a:t>gets</a:t>
            </a:r>
            <a:r>
              <a:rPr lang="en-US"/>
              <a:t>. Hàm này nhận các kí tự từ bàn phím đến khi gặp kí tự xuống dòng. Chuỗi nhận được là những gì người dùng nhập (</a:t>
            </a:r>
            <a:r>
              <a:rPr lang="en-US">
                <a:solidFill>
                  <a:srgbClr val="FF0000"/>
                </a:solidFill>
              </a:rPr>
              <a:t>trừ kí tự xuống dòng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22001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69527D0-4134-AEA9-E45C-B879C55D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Xuất chuỗi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C418303-E298-954B-F71A-1AF7315EB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C1: Sử dụng hàm printf với đặc tả “</a:t>
            </a:r>
            <a:r>
              <a:rPr lang="en-US">
                <a:solidFill>
                  <a:srgbClr val="FF0000"/>
                </a:solidFill>
              </a:rPr>
              <a:t>%s</a:t>
            </a:r>
            <a:r>
              <a:rPr lang="en-US"/>
              <a:t>”.</a:t>
            </a:r>
          </a:p>
          <a:p>
            <a:r>
              <a:rPr lang="en-US"/>
              <a:t>C2: Sử dụng hàm </a:t>
            </a:r>
            <a:r>
              <a:rPr lang="en-US">
                <a:solidFill>
                  <a:srgbClr val="FF0000"/>
                </a:solidFill>
              </a:rPr>
              <a:t>puts</a:t>
            </a:r>
          </a:p>
        </p:txBody>
      </p:sp>
    </p:spTree>
    <p:extLst>
      <p:ext uri="{BB962C8B-B14F-4D97-AF65-F5344CB8AC3E}">
        <p14:creationId xmlns:p14="http://schemas.microsoft.com/office/powerpoint/2010/main" val="3913915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A2D760B-C46F-D96A-C7BE-42B510804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Ví dụ nhập, xuất chuỗi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5005FA0-472D-227D-355A-B20D638F0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5141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char monhoc[50];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printf(“Nhap mot chuoi: ”);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scanf(“%s”, monhoc);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printf(“Chuoi nhan duoc la: %s”, monhoc);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500">
              <a:latin typeface="Consolas" panose="020B0609020204030204" pitchFamily="49" charset="0"/>
            </a:endParaRPr>
          </a:p>
        </p:txBody>
      </p:sp>
      <p:pic>
        <p:nvPicPr>
          <p:cNvPr id="5" name="Hình ảnh 4" descr="Ảnh có chứa văn bản, Phông chữ, ảnh chụp màn hình, màu đen&#10;&#10;Mô tả được tạo tự động">
            <a:extLst>
              <a:ext uri="{FF2B5EF4-FFF2-40B4-BE49-F238E27FC236}">
                <a16:creationId xmlns:a16="http://schemas.microsoft.com/office/drawing/2014/main" id="{7BD4BA41-39EA-87F7-873C-F9A3EF6A1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254383"/>
            <a:ext cx="7361696" cy="117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6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A2D760B-C46F-D96A-C7BE-42B510804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Ví dụ nhập, xuất chuỗi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05005FA0-472D-227D-355A-B20D638F0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5141"/>
          </a:xfrm>
        </p:spPr>
        <p:txBody>
          <a:bodyPr/>
          <a:lstStyle/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char monhoc[50];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printf(“Nhap mot chuoi: ”);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gets(monhoc);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printf(“Chuoi nhan duoc la: 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	puts(monhoc);</a:t>
            </a:r>
          </a:p>
          <a:p>
            <a:pPr marL="0" indent="0">
              <a:buNone/>
            </a:pPr>
            <a:r>
              <a:rPr lang="en-US" sz="2500"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50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41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EF6B5E3-6CCF-A76F-6433-352EB693E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Một số hàm thao tác trên chuỗi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841634C-E317-D349-32E4-A6E5BE3CF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514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/>
              <a:t>Thuộc thư viện </a:t>
            </a:r>
            <a:r>
              <a:rPr lang="en-US">
                <a:solidFill>
                  <a:srgbClr val="FF0000"/>
                </a:solidFill>
              </a:rPr>
              <a:t>&lt;string.h&gt;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strlen </a:t>
            </a:r>
            <a:r>
              <a:rPr lang="en-US"/>
              <a:t>(tính độ dài chuỗi)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strcpy </a:t>
            </a:r>
            <a:r>
              <a:rPr lang="en-US"/>
              <a:t>(hàm sao chép chuỗi)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strdup </a:t>
            </a:r>
            <a:r>
              <a:rPr lang="en-US"/>
              <a:t>(hàm tạo bản sao)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strlwr/strupr </a:t>
            </a:r>
            <a:r>
              <a:rPr lang="en-US"/>
              <a:t>(hàm chuyển thành chuỗi thường/in)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strrev </a:t>
            </a:r>
            <a:r>
              <a:rPr lang="en-US"/>
              <a:t>(hàm đảo ngược chuỗi)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strcmp/stricmp </a:t>
            </a:r>
            <a:r>
              <a:rPr lang="en-US"/>
              <a:t>(hàm so sánh 2 chuỗi)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strcat </a:t>
            </a:r>
            <a:r>
              <a:rPr lang="en-US"/>
              <a:t>(hàm nối 2 chuỗi)</a:t>
            </a:r>
            <a:endParaRPr lang="en-US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F0000"/>
                </a:solidFill>
              </a:rPr>
              <a:t>strstr </a:t>
            </a:r>
            <a:r>
              <a:rPr lang="en-US"/>
              <a:t>(hàm tìm chuỗi trong chuỗi)</a:t>
            </a:r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739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lue push pin surrounded by circle of red push pins">
            <a:extLst>
              <a:ext uri="{FF2B5EF4-FFF2-40B4-BE49-F238E27FC236}">
                <a16:creationId xmlns:a16="http://schemas.microsoft.com/office/drawing/2014/main" id="{1261D123-ED7A-EDB1-40F0-5A98BDBD2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4B3BA6F1-CE0A-91DF-2110-648D0126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>
                <a:solidFill>
                  <a:schemeClr val="bg1"/>
                </a:solidFill>
              </a:rPr>
              <a:t>Practice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486985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Nhập môn lập trình_Buổi 2_Mảng 2 chiều</Template>
  <TotalTime>184</TotalTime>
  <Words>1670</Words>
  <Application>Microsoft Office PowerPoint</Application>
  <PresentationFormat>Màn hình rộng</PresentationFormat>
  <Paragraphs>170</Paragraphs>
  <Slides>23</Slides>
  <Notes>10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23</vt:i4>
      </vt:variant>
    </vt:vector>
  </HeadingPairs>
  <TitlesOfParts>
    <vt:vector size="30" baseType="lpstr">
      <vt:lpstr>Arial</vt:lpstr>
      <vt:lpstr>Calibri</vt:lpstr>
      <vt:lpstr>Consolas</vt:lpstr>
      <vt:lpstr>Source Sans Pro</vt:lpstr>
      <vt:lpstr>Times New Roman</vt:lpstr>
      <vt:lpstr>Wingdings</vt:lpstr>
      <vt:lpstr>FunkyShapesVTI</vt:lpstr>
      <vt:lpstr>Nhập môn lập trình</vt:lpstr>
      <vt:lpstr>string</vt:lpstr>
      <vt:lpstr>Khái niệm</vt:lpstr>
      <vt:lpstr>Nhập chuỗi</vt:lpstr>
      <vt:lpstr>Xuất chuỗi</vt:lpstr>
      <vt:lpstr>Ví dụ nhập, xuất chuỗi</vt:lpstr>
      <vt:lpstr>Ví dụ nhập, xuất chuỗi</vt:lpstr>
      <vt:lpstr>Một số hàm thao tác trên chuỗi</vt:lpstr>
      <vt:lpstr>Practice </vt:lpstr>
      <vt:lpstr>Bài tập</vt:lpstr>
      <vt:lpstr>Bài 5 (tham khảo)</vt:lpstr>
      <vt:lpstr>Bài 5 (tham khảo)</vt:lpstr>
      <vt:lpstr>Đề thi mẫu 1 (chuỗi)</vt:lpstr>
      <vt:lpstr>Câu e (tham khảo)</vt:lpstr>
      <vt:lpstr>Câu e (tham khảo)</vt:lpstr>
      <vt:lpstr>Đề thi mẫu 2 (chuỗi)</vt:lpstr>
      <vt:lpstr>Câu d (tham khảo)</vt:lpstr>
      <vt:lpstr>Câu d (tham khảo)</vt:lpstr>
      <vt:lpstr>Đề thi mẫu 3 (chuỗi)</vt:lpstr>
      <vt:lpstr>Câu e (tham khảo)</vt:lpstr>
      <vt:lpstr>Câu e (tham khảo)</vt:lpstr>
      <vt:lpstr>Câu e (tham khảo)</vt:lpstr>
      <vt:lpstr>Goodbye and best wishes for u ^^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Nhập môn lập trình</dc:title>
  <dc:creator>tran thai</dc:creator>
  <cp:lastModifiedBy>tran thai</cp:lastModifiedBy>
  <cp:revision>6</cp:revision>
  <dcterms:created xsi:type="dcterms:W3CDTF">2023-12-23T16:09:18Z</dcterms:created>
  <dcterms:modified xsi:type="dcterms:W3CDTF">2023-12-26T16:33:18Z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42A761A722BA47A1818C629882597104_12</vt:lpwstr>
  </property>
  <property fmtid="{D5CDD505-2E9C-101B-9397-08002B2CF9AE}" pid="3" name="KSOProductBuildVer">
    <vt:lpwstr>1033-12.2.0.13359</vt:lpwstr>
  </property>
</Properties>
</file>

<file path=docProps/thumbnail.jpeg>
</file>